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78" r:id="rId3"/>
    <p:sldId id="283" r:id="rId4"/>
    <p:sldId id="265" r:id="rId5"/>
    <p:sldId id="284" r:id="rId6"/>
    <p:sldId id="268" r:id="rId7"/>
    <p:sldId id="285" r:id="rId8"/>
    <p:sldId id="269" r:id="rId9"/>
    <p:sldId id="270" r:id="rId10"/>
    <p:sldId id="279" r:id="rId11"/>
    <p:sldId id="272" r:id="rId12"/>
    <p:sldId id="273" r:id="rId13"/>
    <p:sldId id="280" r:id="rId14"/>
    <p:sldId id="262" r:id="rId15"/>
    <p:sldId id="276" r:id="rId16"/>
    <p:sldId id="281" r:id="rId17"/>
    <p:sldId id="282"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3" autoAdjust="0"/>
    <p:restoredTop sz="86343" autoAdjust="0"/>
  </p:normalViewPr>
  <p:slideViewPr>
    <p:cSldViewPr snapToGrid="0">
      <p:cViewPr varScale="1">
        <p:scale>
          <a:sx n="87" d="100"/>
          <a:sy n="87" d="100"/>
        </p:scale>
        <p:origin x="208" y="3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F2FD1-0535-419C-9E7D-0EDA5FD2ED4F}" type="datetimeFigureOut">
              <a:rPr lang="en-US" smtClean="0"/>
              <a:t>10/27/18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F89EA-6A4B-4E96-83A6-208465A0AE08}" type="slidenum">
              <a:rPr lang="en-US" smtClean="0"/>
              <a:t>‹#›</a:t>
            </a:fld>
            <a:endParaRPr lang="en-US"/>
          </a:p>
        </p:txBody>
      </p:sp>
    </p:spTree>
    <p:extLst>
      <p:ext uri="{BB962C8B-B14F-4D97-AF65-F5344CB8AC3E}">
        <p14:creationId xmlns:p14="http://schemas.microsoft.com/office/powerpoint/2010/main" val="1998729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DF89EA-6A4B-4E96-83A6-208465A0AE08}" type="slidenum">
              <a:rPr lang="en-US" smtClean="0"/>
              <a:t>1</a:t>
            </a:fld>
            <a:endParaRPr lang="en-US"/>
          </a:p>
        </p:txBody>
      </p:sp>
    </p:spTree>
    <p:extLst>
      <p:ext uri="{BB962C8B-B14F-4D97-AF65-F5344CB8AC3E}">
        <p14:creationId xmlns:p14="http://schemas.microsoft.com/office/powerpoint/2010/main" val="115949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F89EA-6A4B-4E96-83A6-208465A0AE08}" type="slidenum">
              <a:rPr lang="en-US" smtClean="0"/>
              <a:t>10</a:t>
            </a:fld>
            <a:endParaRPr lang="en-US" dirty="0"/>
          </a:p>
        </p:txBody>
      </p:sp>
    </p:spTree>
    <p:extLst>
      <p:ext uri="{BB962C8B-B14F-4D97-AF65-F5344CB8AC3E}">
        <p14:creationId xmlns:p14="http://schemas.microsoft.com/office/powerpoint/2010/main" val="393939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Our job as instructors may not be to turn all students into experts in our field. However, any course aims to move students further along the spectrum from novice to expert. </a:t>
            </a: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In order to see that movement occur, it is our job to give students opportunities to use higher-level thinking.  </a:t>
            </a: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We</a:t>
            </a:r>
            <a:r>
              <a:rPr lang="en-US" sz="1200" b="0" i="0" u="none" strike="noStrike" baseline="0" dirty="0" smtClean="0">
                <a:solidFill>
                  <a:srgbClr val="000000"/>
                </a:solidFill>
                <a:effectLst/>
                <a:latin typeface="Arial" panose="020B0604020202020204" pitchFamily="34" charset="0"/>
              </a:rPr>
              <a:t> need to establish, (or reinforce, depending on the level of the course) the foundational knowledge, while encouraging and challenging students to aim for the upper levels of the pyramid.</a:t>
            </a:r>
          </a:p>
          <a:p>
            <a:pPr marL="742950" lvl="1" indent="-285750" rtl="0" fontAlgn="base">
              <a:spcBef>
                <a:spcPts val="0"/>
              </a:spcBef>
              <a:spcAft>
                <a:spcPts val="0"/>
              </a:spcAft>
              <a:buFont typeface="Arial" panose="020B0604020202020204" pitchFamily="34" charset="0"/>
              <a:buChar char="•"/>
            </a:pPr>
            <a:r>
              <a:rPr lang="en-US" sz="1200" b="0" i="0" u="none" strike="noStrike" baseline="0" dirty="0" smtClean="0">
                <a:solidFill>
                  <a:srgbClr val="000000"/>
                </a:solidFill>
                <a:effectLst/>
                <a:latin typeface="Arial" panose="020B0604020202020204" pitchFamily="34" charset="0"/>
              </a:rPr>
              <a:t>We also have to be transparent about the kinds of thinking our courses require – students often don’t realize that their old study habits will no longer serve them well, or they’ve never been prompted to think about how they learn.</a:t>
            </a:r>
          </a:p>
          <a:p>
            <a:pPr marL="457200" lvl="1" indent="0" rtl="0" fontAlgn="base">
              <a:spcBef>
                <a:spcPts val="0"/>
              </a:spcBef>
              <a:spcAft>
                <a:spcPts val="0"/>
              </a:spcAft>
              <a:buFont typeface="Arial" panose="020B0604020202020204" pitchFamily="34" charset="0"/>
              <a:buNone/>
            </a:pPr>
            <a:endParaRPr lang="en-US" sz="1200" b="0" i="0" u="none" strike="noStrike" dirty="0" smtClean="0">
              <a:solidFill>
                <a:srgbClr val="000000"/>
              </a:solidFill>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14DF89EA-6A4B-4E96-83A6-208465A0AE08}" type="slidenum">
              <a:rPr lang="en-US" smtClean="0"/>
              <a:t>11</a:t>
            </a:fld>
            <a:endParaRPr lang="en-US" dirty="0"/>
          </a:p>
        </p:txBody>
      </p:sp>
    </p:spTree>
    <p:extLst>
      <p:ext uri="{BB962C8B-B14F-4D97-AF65-F5344CB8AC3E}">
        <p14:creationId xmlns:p14="http://schemas.microsoft.com/office/powerpoint/2010/main" val="2915362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students a checklist</a:t>
            </a:r>
            <a:r>
              <a:rPr lang="en-US" baseline="0" dirty="0" smtClean="0"/>
              <a:t> and ask them to identify which practices they engage in most frequently. Ask them to select a few that they will try when studying in the future</a:t>
            </a:r>
            <a:endParaRPr lang="en-US" dirty="0"/>
          </a:p>
        </p:txBody>
      </p:sp>
      <p:sp>
        <p:nvSpPr>
          <p:cNvPr id="4" name="Slide Number Placeholder 3"/>
          <p:cNvSpPr>
            <a:spLocks noGrp="1"/>
          </p:cNvSpPr>
          <p:nvPr>
            <p:ph type="sldNum" sz="quarter" idx="10"/>
          </p:nvPr>
        </p:nvSpPr>
        <p:spPr/>
        <p:txBody>
          <a:bodyPr/>
          <a:lstStyle/>
          <a:p>
            <a:fld id="{14DF89EA-6A4B-4E96-83A6-208465A0AE08}" type="slidenum">
              <a:rPr lang="en-US" smtClean="0"/>
              <a:t>14</a:t>
            </a:fld>
            <a:endParaRPr lang="en-US"/>
          </a:p>
        </p:txBody>
      </p:sp>
    </p:spTree>
    <p:extLst>
      <p:ext uri="{BB962C8B-B14F-4D97-AF65-F5344CB8AC3E}">
        <p14:creationId xmlns:p14="http://schemas.microsoft.com/office/powerpoint/2010/main" val="2938853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DF89EA-6A4B-4E96-83A6-208465A0AE08}" type="slidenum">
              <a:rPr lang="en-US" smtClean="0"/>
              <a:t>16</a:t>
            </a:fld>
            <a:endParaRPr lang="en-US"/>
          </a:p>
        </p:txBody>
      </p:sp>
    </p:spTree>
    <p:extLst>
      <p:ext uri="{BB962C8B-B14F-4D97-AF65-F5344CB8AC3E}">
        <p14:creationId xmlns:p14="http://schemas.microsoft.com/office/powerpoint/2010/main" val="1007564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to consider when selecting part of your course:</a:t>
            </a:r>
          </a:p>
          <a:p>
            <a:pPr>
              <a:spcBef>
                <a:spcPts val="0"/>
              </a:spcBef>
              <a:spcAft>
                <a:spcPts val="0"/>
              </a:spcAft>
            </a:pPr>
            <a:endParaRPr lang="en-US" b="0" dirty="0" smtClean="0">
              <a:effectLst/>
            </a:endParaRP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In the past, what have been your student’s most common challenges? [Are any of these challenges in part caused by poor preparation or study habits?]</a:t>
            </a: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Where have you noticed gaps between students’ expectations of success and their actual performance?</a:t>
            </a: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Are there any particular components of the course that require students to employ (to them) brand new skills or advanced forms of thought (higher up the pyramid on Bloom’s Taxonomy)? </a:t>
            </a:r>
          </a:p>
          <a:p>
            <a:pPr marL="742950" lvl="1" indent="-285750" rtl="0" fontAlgn="base">
              <a:spcBef>
                <a:spcPts val="0"/>
              </a:spcBef>
              <a:spcAft>
                <a:spcPts val="0"/>
              </a:spcAft>
              <a:buFont typeface="Arial" panose="020B0604020202020204" pitchFamily="34" charset="0"/>
              <a:buChar char="•"/>
            </a:pPr>
            <a:r>
              <a:rPr lang="en-US" sz="1200" b="0" i="0" u="none" strike="noStrike" dirty="0" smtClean="0">
                <a:solidFill>
                  <a:srgbClr val="000000"/>
                </a:solidFill>
                <a:effectLst/>
                <a:latin typeface="Arial" panose="020B0604020202020204" pitchFamily="34" charset="0"/>
              </a:rPr>
              <a:t>What components of your course rely (implicitly or explicitly) on self-reflection or self-evaluation in order for students to succeed? (ex: revisions of papers; re-doing problems on a test; submitting an outline, plan, or proposal as part of a project; determining roles in group projects; etc.)</a:t>
            </a:r>
            <a:endParaRPr lang="en-US" dirty="0" smtClean="0"/>
          </a:p>
          <a:p>
            <a:endParaRPr lang="en-US" dirty="0" smtClean="0"/>
          </a:p>
          <a:p>
            <a:r>
              <a:rPr lang="en-US" dirty="0" smtClean="0"/>
              <a:t>Debrief</a:t>
            </a:r>
            <a:r>
              <a:rPr lang="en-US" baseline="0" dirty="0" smtClean="0"/>
              <a:t> Questions: </a:t>
            </a:r>
          </a:p>
          <a:p>
            <a:r>
              <a:rPr lang="en-US" baseline="0" dirty="0" smtClean="0"/>
              <a:t>What is your activity/exercise/additional questions?</a:t>
            </a:r>
          </a:p>
          <a:p>
            <a:r>
              <a:rPr lang="en-US" baseline="0" dirty="0" smtClean="0"/>
              <a:t>Why did you design this particular thing?</a:t>
            </a:r>
          </a:p>
          <a:p>
            <a:r>
              <a:rPr lang="en-US" baseline="0" dirty="0" smtClean="0"/>
              <a:t>What are you hoping students get out of it?</a:t>
            </a:r>
            <a:endParaRPr lang="en-US" dirty="0"/>
          </a:p>
        </p:txBody>
      </p:sp>
      <p:sp>
        <p:nvSpPr>
          <p:cNvPr id="4" name="Slide Number Placeholder 3"/>
          <p:cNvSpPr>
            <a:spLocks noGrp="1"/>
          </p:cNvSpPr>
          <p:nvPr>
            <p:ph type="sldNum" sz="quarter" idx="10"/>
          </p:nvPr>
        </p:nvSpPr>
        <p:spPr/>
        <p:txBody>
          <a:bodyPr/>
          <a:lstStyle/>
          <a:p>
            <a:fld id="{14DF89EA-6A4B-4E96-83A6-208465A0AE08}" type="slidenum">
              <a:rPr lang="en-US" smtClean="0"/>
              <a:t>18</a:t>
            </a:fld>
            <a:endParaRPr lang="en-US"/>
          </a:p>
        </p:txBody>
      </p:sp>
    </p:spTree>
    <p:extLst>
      <p:ext uri="{BB962C8B-B14F-4D97-AF65-F5344CB8AC3E}">
        <p14:creationId xmlns:p14="http://schemas.microsoft.com/office/powerpoint/2010/main" val="2064576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954FBA-2861-47D7-83B0-7F6CBD828386}" type="datetimeFigureOut">
              <a:rPr lang="en-US" smtClean="0"/>
              <a:t>10/27/18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306424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54FBA-2861-47D7-83B0-7F6CBD828386}" type="datetimeFigureOut">
              <a:rPr lang="en-US" smtClean="0"/>
              <a:t>10/27/18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76025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54FBA-2861-47D7-83B0-7F6CBD828386}" type="datetimeFigureOut">
              <a:rPr lang="en-US" smtClean="0"/>
              <a:t>10/27/18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22085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54FBA-2861-47D7-83B0-7F6CBD828386}" type="datetimeFigureOut">
              <a:rPr lang="en-US" smtClean="0"/>
              <a:t>10/27/18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224270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954FBA-2861-47D7-83B0-7F6CBD828386}" type="datetimeFigureOut">
              <a:rPr lang="en-US" smtClean="0"/>
              <a:t>10/27/18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2350761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54FBA-2861-47D7-83B0-7F6CBD828386}" type="datetimeFigureOut">
              <a:rPr lang="en-US" smtClean="0"/>
              <a:t>10/27/18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239204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954FBA-2861-47D7-83B0-7F6CBD828386}" type="datetimeFigureOut">
              <a:rPr lang="en-US" smtClean="0"/>
              <a:t>10/27/18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2071415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954FBA-2861-47D7-83B0-7F6CBD828386}" type="datetimeFigureOut">
              <a:rPr lang="en-US" smtClean="0"/>
              <a:t>10/27/18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373781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54FBA-2861-47D7-83B0-7F6CBD828386}" type="datetimeFigureOut">
              <a:rPr lang="en-US" smtClean="0"/>
              <a:t>10/27/18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9544859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954FBA-2861-47D7-83B0-7F6CBD828386}" type="datetimeFigureOut">
              <a:rPr lang="en-US" smtClean="0"/>
              <a:t>10/27/18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111246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954FBA-2861-47D7-83B0-7F6CBD828386}" type="datetimeFigureOut">
              <a:rPr lang="en-US" smtClean="0"/>
              <a:t>10/27/18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C9EB1-84E9-4CF8-AE00-C2E9E499A039}" type="slidenum">
              <a:rPr lang="en-US" smtClean="0"/>
              <a:t>‹#›</a:t>
            </a:fld>
            <a:endParaRPr lang="en-US"/>
          </a:p>
        </p:txBody>
      </p:sp>
    </p:spTree>
    <p:extLst>
      <p:ext uri="{BB962C8B-B14F-4D97-AF65-F5344CB8AC3E}">
        <p14:creationId xmlns:p14="http://schemas.microsoft.com/office/powerpoint/2010/main" val="9320976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54FBA-2861-47D7-83B0-7F6CBD828386}" type="datetimeFigureOut">
              <a:rPr lang="en-US" smtClean="0"/>
              <a:t>10/27/18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C9EB1-84E9-4CF8-AE00-C2E9E499A039}" type="slidenum">
              <a:rPr lang="en-US" smtClean="0"/>
              <a:t>‹#›</a:t>
            </a:fld>
            <a:endParaRPr lang="en-US"/>
          </a:p>
        </p:txBody>
      </p:sp>
    </p:spTree>
    <p:extLst>
      <p:ext uri="{BB962C8B-B14F-4D97-AF65-F5344CB8AC3E}">
        <p14:creationId xmlns:p14="http://schemas.microsoft.com/office/powerpoint/2010/main" val="313156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Enhancing Student Learning Through Metacognition</a:t>
            </a:r>
            <a:endParaRPr lang="en-US" dirty="0"/>
          </a:p>
        </p:txBody>
      </p:sp>
      <p:sp>
        <p:nvSpPr>
          <p:cNvPr id="4" name="Text box 1"/>
          <p:cNvSpPr txBox="1"/>
          <p:nvPr/>
        </p:nvSpPr>
        <p:spPr>
          <a:xfrm>
            <a:off x="7381703" y="1637608"/>
            <a:ext cx="3333402" cy="1384995"/>
          </a:xfrm>
          <a:prstGeom prst="rect">
            <a:avLst/>
          </a:prstGeom>
          <a:noFill/>
        </p:spPr>
        <p:txBody>
          <a:bodyPr wrap="square" rtlCol="0">
            <a:spAutoFit/>
          </a:bodyPr>
          <a:lstStyle/>
          <a:p>
            <a:r>
              <a:rPr lang="en-US" sz="2800" dirty="0" smtClean="0"/>
              <a:t>Enhancing Student Learning through Metacognition</a:t>
            </a:r>
            <a:endParaRPr lang="en-US" sz="2800" dirty="0"/>
          </a:p>
        </p:txBody>
      </p:sp>
      <p:grpSp>
        <p:nvGrpSpPr>
          <p:cNvPr id="9" name="Group 8" descr="Presenter titles"/>
          <p:cNvGrpSpPr/>
          <p:nvPr/>
        </p:nvGrpSpPr>
        <p:grpSpPr>
          <a:xfrm>
            <a:off x="6766562" y="3913350"/>
            <a:ext cx="4438996" cy="864196"/>
            <a:chOff x="7015942" y="2616106"/>
            <a:chExt cx="4438996" cy="857760"/>
          </a:xfrm>
        </p:grpSpPr>
        <p:sp>
          <p:nvSpPr>
            <p:cNvPr id="5" name="TextBox 4"/>
            <p:cNvSpPr txBox="1"/>
            <p:nvPr/>
          </p:nvSpPr>
          <p:spPr>
            <a:xfrm>
              <a:off x="7015942" y="2616106"/>
              <a:ext cx="2021504" cy="855356"/>
            </a:xfrm>
            <a:prstGeom prst="rect">
              <a:avLst/>
            </a:prstGeom>
            <a:noFill/>
          </p:spPr>
          <p:txBody>
            <a:bodyPr wrap="square" rtlCol="0">
              <a:spAutoFit/>
            </a:bodyPr>
            <a:lstStyle/>
            <a:p>
              <a:r>
                <a:rPr lang="en-US" b="1" dirty="0" smtClean="0"/>
                <a:t>Elizabeth Dickens</a:t>
              </a:r>
              <a:r>
                <a:rPr lang="en-US" dirty="0" smtClean="0"/>
                <a:t>                     </a:t>
              </a:r>
            </a:p>
            <a:p>
              <a:r>
                <a:rPr lang="en-US" sz="1600" dirty="0" smtClean="0"/>
                <a:t>Assistant Director and </a:t>
              </a:r>
            </a:p>
            <a:p>
              <a:r>
                <a:rPr lang="en-US" sz="1600" dirty="0" smtClean="0"/>
                <a:t>Assistant Professor </a:t>
              </a:r>
            </a:p>
          </p:txBody>
        </p:sp>
        <p:sp>
          <p:nvSpPr>
            <p:cNvPr id="6" name="TextBox 5"/>
            <p:cNvSpPr txBox="1"/>
            <p:nvPr/>
          </p:nvSpPr>
          <p:spPr>
            <a:xfrm>
              <a:off x="9422638" y="2618510"/>
              <a:ext cx="2032300" cy="855356"/>
            </a:xfrm>
            <a:prstGeom prst="rect">
              <a:avLst/>
            </a:prstGeom>
            <a:noFill/>
          </p:spPr>
          <p:txBody>
            <a:bodyPr wrap="square" rtlCol="0">
              <a:spAutoFit/>
            </a:bodyPr>
            <a:lstStyle/>
            <a:p>
              <a:r>
                <a:rPr lang="en-US" b="1" dirty="0" smtClean="0"/>
                <a:t>Adriana Streifer</a:t>
              </a:r>
            </a:p>
            <a:p>
              <a:r>
                <a:rPr lang="en-US" sz="1600" dirty="0" smtClean="0"/>
                <a:t>Assistant Director and Assistant Professor </a:t>
              </a:r>
            </a:p>
          </p:txBody>
        </p:sp>
      </p:grpSp>
      <p:pic>
        <p:nvPicPr>
          <p:cNvPr id="2" name="Picture 1" descr="University of Virginia, Center for Teaching Excellence"/>
          <p:cNvPicPr>
            <a:picLocks noChangeAspect="1"/>
          </p:cNvPicPr>
          <p:nvPr/>
        </p:nvPicPr>
        <p:blipFill>
          <a:blip r:embed="rId3"/>
          <a:stretch>
            <a:fillRect/>
          </a:stretch>
        </p:blipFill>
        <p:spPr>
          <a:xfrm>
            <a:off x="6791747" y="5383659"/>
            <a:ext cx="4513314" cy="847739"/>
          </a:xfrm>
          <a:prstGeom prst="rect">
            <a:avLst/>
          </a:prstGeom>
          <a:ln w="3175">
            <a:noFill/>
          </a:ln>
        </p:spPr>
      </p:pic>
      <p:pic>
        <p:nvPicPr>
          <p:cNvPr id="11" name="Picture 3" descr="A girl sitting at a table with several open books, studying. Mathematical figures hover in the air behind h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21654"/>
            <a:ext cx="6099106" cy="4062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643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Metacognition definition</a:t>
            </a:r>
            <a:endParaRPr lang="en-US" dirty="0"/>
          </a:p>
        </p:txBody>
      </p:sp>
      <p:sp>
        <p:nvSpPr>
          <p:cNvPr id="4" name="Title 1"/>
          <p:cNvSpPr txBox="1"/>
          <p:nvPr/>
        </p:nvSpPr>
        <p:spPr>
          <a:xfrm>
            <a:off x="1242934" y="849761"/>
            <a:ext cx="357024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Metacognition</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p:cNvSpPr txBox="1"/>
          <p:nvPr/>
        </p:nvSpPr>
        <p:spPr>
          <a:xfrm>
            <a:off x="333925" y="1801091"/>
            <a:ext cx="5388264"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The ability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Think about one’s own thinking;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Be consciously aware of oneself as a problem solver;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Monitor, plan, and control one’s mental processing; 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Accurately judge one’s level of learning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descr="A woman standing in front of a large light-bulb drawi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2189" y="0"/>
            <a:ext cx="6469811" cy="6858000"/>
          </a:xfrm>
          <a:prstGeom prst="rect">
            <a:avLst/>
          </a:prstGeom>
        </p:spPr>
      </p:pic>
    </p:spTree>
    <p:extLst>
      <p:ext uri="{BB962C8B-B14F-4D97-AF65-F5344CB8AC3E}">
        <p14:creationId xmlns:p14="http://schemas.microsoft.com/office/powerpoint/2010/main" val="272164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Bloom’s Taxonomy</a:t>
            </a:r>
            <a:endParaRPr lang="en-US" dirty="0"/>
          </a:p>
        </p:txBody>
      </p:sp>
      <p:pic>
        <p:nvPicPr>
          <p:cNvPr id="5" name="Picture 4" descr="A triangle divided into layers, which represent the hierarchical components of Bloom's Taxonomy of Learning. The foundational layer is remembering. In order of increasing complexity, the remaining layers are understanding, applying, analyzing, evaluating, and creating." title="Diagram of Bloom's Taxonom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457" y="435430"/>
            <a:ext cx="10527692" cy="5921827"/>
          </a:xfrm>
          <a:prstGeom prst="rect">
            <a:avLst/>
          </a:prstGeom>
        </p:spPr>
      </p:pic>
      <p:sp>
        <p:nvSpPr>
          <p:cNvPr id="3" name="Oval 2" descr="Oval encircling Bloom's first two dimensions - remember and understand"/>
          <p:cNvSpPr/>
          <p:nvPr/>
        </p:nvSpPr>
        <p:spPr>
          <a:xfrm>
            <a:off x="718457" y="4332515"/>
            <a:ext cx="7173686" cy="20247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a:t>
            </a:r>
            <a:endParaRPr lang="en-US" dirty="0"/>
          </a:p>
        </p:txBody>
      </p:sp>
      <p:sp>
        <p:nvSpPr>
          <p:cNvPr id="4" name="Oval 3" descr="Oval encircling advanced dimensions of Bloom's taxonomy"/>
          <p:cNvSpPr/>
          <p:nvPr/>
        </p:nvSpPr>
        <p:spPr>
          <a:xfrm>
            <a:off x="2797628" y="587829"/>
            <a:ext cx="2242458" cy="43978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785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Some caveats</a:t>
            </a:r>
            <a:endParaRPr lang="en-US" dirty="0"/>
          </a:p>
        </p:txBody>
      </p:sp>
      <p:sp>
        <p:nvSpPr>
          <p:cNvPr id="2" name="TextBox 1"/>
          <p:cNvSpPr txBox="1"/>
          <p:nvPr/>
        </p:nvSpPr>
        <p:spPr>
          <a:xfrm>
            <a:off x="955040" y="853440"/>
            <a:ext cx="10129520" cy="3539430"/>
          </a:xfrm>
          <a:prstGeom prst="rect">
            <a:avLst/>
          </a:prstGeom>
          <a:noFill/>
        </p:spPr>
        <p:txBody>
          <a:bodyPr wrap="square" rtlCol="0">
            <a:spAutoFit/>
          </a:bodyPr>
          <a:lstStyle/>
          <a:p>
            <a:r>
              <a:rPr lang="en-US" sz="2800" dirty="0" smtClean="0"/>
              <a:t>Helping students become more </a:t>
            </a:r>
            <a:r>
              <a:rPr lang="en-US" sz="2800" dirty="0" err="1" smtClean="0"/>
              <a:t>metacognitively</a:t>
            </a:r>
            <a:r>
              <a:rPr lang="en-US" sz="2800" dirty="0" smtClean="0"/>
              <a:t> aware can pay huge dividends in their learning success, assuming:</a:t>
            </a:r>
          </a:p>
          <a:p>
            <a:endParaRPr lang="en-US" sz="2800" dirty="0"/>
          </a:p>
          <a:p>
            <a:pPr marL="342900" indent="-342900">
              <a:buAutoNum type="arabicPeriod"/>
            </a:pPr>
            <a:r>
              <a:rPr lang="en-US" sz="2800" dirty="0" smtClean="0"/>
              <a:t>Assessments are designed so that students need to rely on higher-level learning.</a:t>
            </a:r>
            <a:br>
              <a:rPr lang="en-US" sz="2800" dirty="0" smtClean="0"/>
            </a:br>
            <a:endParaRPr lang="en-US" sz="2800" dirty="0" smtClean="0"/>
          </a:p>
          <a:p>
            <a:pPr marL="342900" indent="-342900">
              <a:buAutoNum type="arabicPeriod"/>
            </a:pPr>
            <a:r>
              <a:rPr lang="en-US" sz="2800" dirty="0" smtClean="0"/>
              <a:t>Students believe that learning is a skill that can be learned, and with practice they will improve.</a:t>
            </a:r>
            <a:endParaRPr lang="en-US" sz="2800" dirty="0"/>
          </a:p>
        </p:txBody>
      </p:sp>
    </p:spTree>
    <p:extLst>
      <p:ext uri="{BB962C8B-B14F-4D97-AF65-F5344CB8AC3E}">
        <p14:creationId xmlns:p14="http://schemas.microsoft.com/office/powerpoint/2010/main" val="122118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Blank slide 4</a:t>
            </a:r>
            <a:endParaRPr lang="en-US" dirty="0"/>
          </a:p>
        </p:txBody>
      </p:sp>
    </p:spTree>
    <p:extLst>
      <p:ext uri="{BB962C8B-B14F-4D97-AF65-F5344CB8AC3E}">
        <p14:creationId xmlns:p14="http://schemas.microsoft.com/office/powerpoint/2010/main" val="2021305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Passive study Behaviors</a:t>
            </a:r>
            <a:endParaRPr lang="en-US" dirty="0"/>
          </a:p>
        </p:txBody>
      </p:sp>
      <p:sp>
        <p:nvSpPr>
          <p:cNvPr id="4" name="TextBox 3"/>
          <p:cNvSpPr txBox="1"/>
          <p:nvPr/>
        </p:nvSpPr>
        <p:spPr>
          <a:xfrm>
            <a:off x="636816" y="1034141"/>
            <a:ext cx="4718955" cy="4201887"/>
          </a:xfrm>
          <a:prstGeom prst="rect">
            <a:avLst/>
          </a:prstGeom>
          <a:noFill/>
        </p:spPr>
        <p:txBody>
          <a:bodyPr wrap="square" rtlCol="0">
            <a:spAutoFit/>
          </a:bodyPr>
          <a:lstStyle/>
          <a:p>
            <a:r>
              <a:rPr lang="en-US" sz="2400" b="1" dirty="0" smtClean="0"/>
              <a:t>Passive Study Behaviors</a:t>
            </a:r>
          </a:p>
          <a:p>
            <a:pPr>
              <a:buSzPct val="150000"/>
            </a:pPr>
            <a:endParaRPr lang="en-US" dirty="0" smtClean="0"/>
          </a:p>
          <a:p>
            <a:pPr marL="285750" indent="-285750">
              <a:buSzPct val="150000"/>
              <a:buFont typeface="Arial" panose="020B0604020202020204" pitchFamily="34" charset="0"/>
              <a:buChar char="•"/>
            </a:pPr>
            <a:r>
              <a:rPr lang="en-US" dirty="0" smtClean="0"/>
              <a:t>I came to class</a:t>
            </a:r>
          </a:p>
          <a:p>
            <a:pPr>
              <a:buSzPct val="150000"/>
            </a:pPr>
            <a:endParaRPr lang="en-US" dirty="0" smtClean="0"/>
          </a:p>
          <a:p>
            <a:pPr marL="285750" indent="-285750">
              <a:buSzPct val="150000"/>
              <a:buFont typeface="Arial" panose="020B0604020202020204" pitchFamily="34" charset="0"/>
              <a:buChar char="•"/>
            </a:pPr>
            <a:r>
              <a:rPr lang="en-US" dirty="0" smtClean="0"/>
              <a:t>I reviewed my notes</a:t>
            </a:r>
          </a:p>
          <a:p>
            <a:pPr>
              <a:buSzPct val="150000"/>
            </a:pPr>
            <a:endParaRPr lang="en-US" dirty="0" smtClean="0"/>
          </a:p>
          <a:p>
            <a:pPr marL="285750" indent="-285750">
              <a:buSzPct val="150000"/>
              <a:buFont typeface="Arial" panose="020B0604020202020204" pitchFamily="34" charset="0"/>
              <a:buChar char="•"/>
            </a:pPr>
            <a:r>
              <a:rPr lang="en-US" dirty="0" smtClean="0"/>
              <a:t>I made index cards</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re-read/highlighted the text</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asked a classmate or tutor to explain a concept to me</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looked up information</a:t>
            </a:r>
            <a:endParaRPr lang="en-US" dirty="0"/>
          </a:p>
        </p:txBody>
      </p:sp>
      <p:pic>
        <p:nvPicPr>
          <p:cNvPr id="2" name="Picture 1" descr="A lazy student lounging in bed reading not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771" y="1178378"/>
            <a:ext cx="6096000" cy="4057650"/>
          </a:xfrm>
          <a:prstGeom prst="rect">
            <a:avLst/>
          </a:prstGeom>
        </p:spPr>
      </p:pic>
      <p:pic>
        <p:nvPicPr>
          <p:cNvPr id="1026" name="Picture 2" descr="https://mirrors.creativecommons.org/presskit/icons/by.lar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48660" y="5380264"/>
            <a:ext cx="236311" cy="2363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384971" y="5380265"/>
            <a:ext cx="1066800" cy="236311"/>
          </a:xfrm>
          <a:prstGeom prst="rect">
            <a:avLst/>
          </a:prstGeom>
          <a:noFill/>
        </p:spPr>
        <p:txBody>
          <a:bodyPr wrap="square" rtlCol="0">
            <a:spAutoFit/>
          </a:bodyPr>
          <a:lstStyle/>
          <a:p>
            <a:r>
              <a:rPr lang="en-US" sz="900" dirty="0" smtClean="0"/>
              <a:t>Aaron Jacobs 2005</a:t>
            </a:r>
            <a:endParaRPr lang="en-US" sz="900" dirty="0"/>
          </a:p>
        </p:txBody>
      </p:sp>
    </p:spTree>
    <p:extLst>
      <p:ext uri="{BB962C8B-B14F-4D97-AF65-F5344CB8AC3E}">
        <p14:creationId xmlns:p14="http://schemas.microsoft.com/office/powerpoint/2010/main" val="777952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idx="4294967295"/>
          </p:nvPr>
        </p:nvSpPr>
        <p:spPr/>
        <p:txBody>
          <a:bodyPr/>
          <a:lstStyle/>
          <a:p>
            <a:r>
              <a:rPr lang="en-US" dirty="0" smtClean="0"/>
              <a:t>Active Study Behaviors</a:t>
            </a:r>
            <a:endParaRPr lang="en-US" dirty="0"/>
          </a:p>
        </p:txBody>
      </p:sp>
      <p:sp>
        <p:nvSpPr>
          <p:cNvPr id="2" name="TextBox 1"/>
          <p:cNvSpPr txBox="1"/>
          <p:nvPr/>
        </p:nvSpPr>
        <p:spPr>
          <a:xfrm>
            <a:off x="7494814" y="718456"/>
            <a:ext cx="3744685" cy="5509200"/>
          </a:xfrm>
          <a:prstGeom prst="rect">
            <a:avLst/>
          </a:prstGeom>
          <a:noFill/>
        </p:spPr>
        <p:txBody>
          <a:bodyPr wrap="square" rtlCol="0">
            <a:spAutoFit/>
          </a:bodyPr>
          <a:lstStyle/>
          <a:p>
            <a:r>
              <a:rPr lang="en-US" sz="2400" b="1" dirty="0" smtClean="0"/>
              <a:t>Active Study Behaviors</a:t>
            </a:r>
          </a:p>
          <a:p>
            <a:pPr>
              <a:buSzPct val="150000"/>
            </a:pPr>
            <a:endParaRPr lang="en-US" dirty="0" smtClean="0"/>
          </a:p>
          <a:p>
            <a:pPr marL="285750" indent="-285750">
              <a:buSzPct val="150000"/>
              <a:buFont typeface="Arial" panose="020B0604020202020204" pitchFamily="34" charset="0"/>
              <a:buChar char="•"/>
            </a:pPr>
            <a:r>
              <a:rPr lang="en-US" dirty="0" smtClean="0"/>
              <a:t>I wrote my own study questions (and answered them)</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tried to figure out the answer before looking it up</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closed my notes and tested how much I remembered</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broke down complex processes step by step</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asked myself “How does it work?” or “Why does it work that way?”</a:t>
            </a:r>
          </a:p>
          <a:p>
            <a:pPr marL="285750" indent="-285750">
              <a:buSzPct val="150000"/>
              <a:buFont typeface="Arial" panose="020B0604020202020204" pitchFamily="34" charset="0"/>
              <a:buChar char="•"/>
            </a:pPr>
            <a:endParaRPr lang="en-US" dirty="0" smtClean="0"/>
          </a:p>
          <a:p>
            <a:pPr marL="285750" indent="-285750">
              <a:buSzPct val="150000"/>
              <a:buFont typeface="Arial" panose="020B0604020202020204" pitchFamily="34" charset="0"/>
              <a:buChar char="•"/>
            </a:pPr>
            <a:r>
              <a:rPr lang="en-US" dirty="0" smtClean="0"/>
              <a:t>I pretended I was teaching the material to someone else</a:t>
            </a:r>
          </a:p>
        </p:txBody>
      </p:sp>
      <p:pic>
        <p:nvPicPr>
          <p:cNvPr id="3" name="Picture 2" descr="A student holding a pencil, doing math problems in a notebook, with a calculator next to the noteboo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913" y="1444231"/>
            <a:ext cx="6096000" cy="4057650"/>
          </a:xfrm>
          <a:prstGeom prst="rect">
            <a:avLst/>
          </a:prstGeom>
        </p:spPr>
      </p:pic>
      <p:pic>
        <p:nvPicPr>
          <p:cNvPr id="4" name="Picture 2" descr="https://mirrors.creativecommons.org/presskit/icons/by.lar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913" y="5587093"/>
            <a:ext cx="236311" cy="2363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0224" y="5587093"/>
            <a:ext cx="1548947" cy="230832"/>
          </a:xfrm>
          <a:prstGeom prst="rect">
            <a:avLst/>
          </a:prstGeom>
          <a:noFill/>
        </p:spPr>
        <p:txBody>
          <a:bodyPr wrap="square" rtlCol="0">
            <a:spAutoFit/>
          </a:bodyPr>
          <a:lstStyle/>
          <a:p>
            <a:r>
              <a:rPr lang="en-US" sz="900" dirty="0" smtClean="0"/>
              <a:t>Steven S. 2006</a:t>
            </a:r>
            <a:endParaRPr lang="en-US" sz="900" dirty="0"/>
          </a:p>
        </p:txBody>
      </p:sp>
    </p:spTree>
    <p:extLst>
      <p:ext uri="{BB962C8B-B14F-4D97-AF65-F5344CB8AC3E}">
        <p14:creationId xmlns:p14="http://schemas.microsoft.com/office/powerpoint/2010/main" val="564416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p:cNvSpPr>
            <a:spLocks noGrp="1"/>
          </p:cNvSpPr>
          <p:nvPr>
            <p:ph type="title" idx="4294967295"/>
          </p:nvPr>
        </p:nvSpPr>
        <p:spPr/>
        <p:txBody>
          <a:bodyPr/>
          <a:lstStyle/>
          <a:p>
            <a:r>
              <a:rPr lang="en-US" dirty="0" smtClean="0"/>
              <a:t>Exam Wrapper</a:t>
            </a:r>
            <a:endParaRPr lang="en-US" dirty="0"/>
          </a:p>
        </p:txBody>
      </p:sp>
      <p:sp>
        <p:nvSpPr>
          <p:cNvPr id="7" name="TextBox 6"/>
          <p:cNvSpPr txBox="1"/>
          <p:nvPr/>
        </p:nvSpPr>
        <p:spPr>
          <a:xfrm>
            <a:off x="489858" y="197346"/>
            <a:ext cx="11212285" cy="6463308"/>
          </a:xfrm>
          <a:prstGeom prst="rect">
            <a:avLst/>
          </a:prstGeom>
          <a:noFill/>
        </p:spPr>
        <p:txBody>
          <a:bodyPr wrap="square" rtlCol="0">
            <a:spAutoFit/>
          </a:bodyPr>
          <a:lstStyle/>
          <a:p>
            <a:r>
              <a:rPr lang="en-US" dirty="0" smtClean="0"/>
              <a:t>Chemistry Self-Assessment and Reflection: Exam 1</a:t>
            </a:r>
          </a:p>
          <a:p>
            <a:endParaRPr lang="en-US" dirty="0"/>
          </a:p>
          <a:p>
            <a:r>
              <a:rPr lang="en-US" dirty="0" smtClean="0"/>
              <a:t>This form will help you analyze your exam performance and find strategies that work best for you in learning the material for this course. Self-assessing and adjusting your study strategies accordingly is what effective learners tend to do.  Please answer the questions sincerely. Your responses will have no impact on your grade. We will return your completed form before the next exam so that you can use your own responses to guide your studying next time.</a:t>
            </a:r>
          </a:p>
          <a:p>
            <a:endParaRPr lang="en-US" dirty="0"/>
          </a:p>
          <a:p>
            <a:pPr marL="342900" indent="-342900">
              <a:buAutoNum type="arabicPeriod"/>
            </a:pPr>
            <a:r>
              <a:rPr lang="en-US" dirty="0" smtClean="0"/>
              <a:t>Approximately how much time did you spend preparing for this exam?</a:t>
            </a:r>
          </a:p>
          <a:p>
            <a:pPr marL="342900" indent="-342900">
              <a:buAutoNum type="arabicPeriod"/>
            </a:pPr>
            <a:r>
              <a:rPr lang="en-US" dirty="0" smtClean="0"/>
              <a:t>What percentage of your preparation time was spent in each of these activities?</a:t>
            </a:r>
          </a:p>
          <a:p>
            <a:pPr marL="800100" lvl="1" indent="-342900">
              <a:buFont typeface="+mj-lt"/>
              <a:buAutoNum type="alphaLcParenR"/>
            </a:pPr>
            <a:r>
              <a:rPr lang="en-US" dirty="0" smtClean="0"/>
              <a:t>Skimming textbook chapters</a:t>
            </a:r>
          </a:p>
          <a:p>
            <a:pPr marL="800100" lvl="1" indent="-342900">
              <a:buFont typeface="+mj-lt"/>
              <a:buAutoNum type="alphaLcParenR"/>
            </a:pPr>
            <a:r>
              <a:rPr lang="en-US" dirty="0" smtClean="0"/>
              <a:t>Reading textbook chapters thoroughly </a:t>
            </a:r>
          </a:p>
          <a:p>
            <a:pPr marL="800100" lvl="1" indent="-342900">
              <a:buFont typeface="+mj-lt"/>
              <a:buAutoNum type="alphaLcParenR"/>
            </a:pPr>
            <a:r>
              <a:rPr lang="en-US" dirty="0" smtClean="0"/>
              <a:t>Reviewing your own notes</a:t>
            </a:r>
          </a:p>
          <a:p>
            <a:pPr marL="800100" lvl="1" indent="-342900">
              <a:buFont typeface="+mj-lt"/>
              <a:buAutoNum type="alphaLcParenR"/>
            </a:pPr>
            <a:r>
              <a:rPr lang="en-US" dirty="0" smtClean="0"/>
              <a:t>Working on practice problems</a:t>
            </a:r>
          </a:p>
          <a:p>
            <a:pPr marL="800100" lvl="1" indent="-342900">
              <a:buFont typeface="+mj-lt"/>
              <a:buAutoNum type="alphaLcParenR"/>
            </a:pPr>
            <a:r>
              <a:rPr lang="en-US" dirty="0" smtClean="0"/>
              <a:t>Other (please specify)</a:t>
            </a:r>
          </a:p>
          <a:p>
            <a:r>
              <a:rPr lang="en-US" dirty="0" smtClean="0"/>
              <a:t>3. As you look at your graded exam, analyze where/how you lost points. Fill in the blank with the number of points you lost for each reason</a:t>
            </a:r>
          </a:p>
          <a:p>
            <a:pPr marL="800100" lvl="1" indent="-342900">
              <a:buFont typeface="+mj-lt"/>
              <a:buAutoNum type="alphaLcParenR"/>
            </a:pPr>
            <a:r>
              <a:rPr lang="en-US" dirty="0" smtClean="0"/>
              <a:t>Trouble applying definitions</a:t>
            </a:r>
          </a:p>
          <a:p>
            <a:pPr marL="800100" lvl="1" indent="-342900">
              <a:buFont typeface="+mj-lt"/>
              <a:buAutoNum type="alphaLcParenR"/>
            </a:pPr>
            <a:r>
              <a:rPr lang="en-US" dirty="0" smtClean="0"/>
              <a:t>Trouble remembering structures</a:t>
            </a:r>
          </a:p>
          <a:p>
            <a:pPr marL="800100" lvl="1" indent="-342900">
              <a:buFont typeface="+mj-lt"/>
              <a:buAutoNum type="alphaLcParenR"/>
            </a:pPr>
            <a:r>
              <a:rPr lang="en-US" dirty="0" smtClean="0"/>
              <a:t>Not understanding a concept</a:t>
            </a:r>
          </a:p>
          <a:p>
            <a:pPr marL="800100" lvl="1" indent="-342900">
              <a:buFont typeface="+mj-lt"/>
              <a:buAutoNum type="alphaLcParenR"/>
            </a:pPr>
            <a:r>
              <a:rPr lang="en-US" dirty="0" smtClean="0"/>
              <a:t>Careless mistake</a:t>
            </a:r>
          </a:p>
          <a:p>
            <a:pPr marL="800100" lvl="1" indent="-342900">
              <a:buFont typeface="+mj-lt"/>
              <a:buAutoNum type="alphaLcParenR"/>
            </a:pPr>
            <a:r>
              <a:rPr lang="en-US" dirty="0" smtClean="0"/>
              <a:t>Other (please specify)</a:t>
            </a:r>
          </a:p>
          <a:p>
            <a:r>
              <a:rPr lang="en-US" dirty="0" smtClean="0"/>
              <a:t>4. Based on your responses above, name 3 things you plan to do differently when preparing for the next exam.</a:t>
            </a:r>
          </a:p>
          <a:p>
            <a:endParaRPr lang="en-US" dirty="0" smtClean="0"/>
          </a:p>
        </p:txBody>
      </p:sp>
    </p:spTree>
    <p:extLst>
      <p:ext uri="{BB962C8B-B14F-4D97-AF65-F5344CB8AC3E}">
        <p14:creationId xmlns:p14="http://schemas.microsoft.com/office/powerpoint/2010/main" val="2550800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p:cNvSpPr>
            <a:spLocks noGrp="1"/>
          </p:cNvSpPr>
          <p:nvPr>
            <p:ph type="title" idx="4294967295"/>
          </p:nvPr>
        </p:nvSpPr>
        <p:spPr/>
        <p:txBody>
          <a:bodyPr/>
          <a:lstStyle/>
          <a:p>
            <a:r>
              <a:rPr lang="en-US" dirty="0" smtClean="0"/>
              <a:t>Reflective Writing</a:t>
            </a:r>
            <a:endParaRPr lang="en-US" dirty="0"/>
          </a:p>
        </p:txBody>
      </p:sp>
      <p:sp>
        <p:nvSpPr>
          <p:cNvPr id="4" name="Title 1"/>
          <p:cNvSpPr txBox="1"/>
          <p:nvPr/>
        </p:nvSpPr>
        <p:spPr>
          <a:xfrm>
            <a:off x="1262742" y="374264"/>
            <a:ext cx="2950029" cy="707886"/>
          </a:xfrm>
          <a:prstGeom prst="rect">
            <a:avLst/>
          </a:prstGeom>
          <a:noFill/>
        </p:spPr>
        <p:txBody>
          <a:bodyPr wrap="square" rtlCol="0">
            <a:spAutoFit/>
          </a:bodyPr>
          <a:lstStyle/>
          <a:p>
            <a:r>
              <a:rPr lang="en-US" sz="2000" b="1" dirty="0" smtClean="0"/>
              <a:t>Writing 150</a:t>
            </a:r>
          </a:p>
          <a:p>
            <a:r>
              <a:rPr lang="en-US" sz="2000" b="1" dirty="0" smtClean="0"/>
              <a:t>Revision Assignment</a:t>
            </a:r>
            <a:endParaRPr lang="en-US" sz="2000" b="1" dirty="0"/>
          </a:p>
        </p:txBody>
      </p:sp>
      <p:grpSp>
        <p:nvGrpSpPr>
          <p:cNvPr id="8" name="Group 7" descr="instructions for metacognitive writing assignment"/>
          <p:cNvGrpSpPr/>
          <p:nvPr/>
        </p:nvGrpSpPr>
        <p:grpSpPr>
          <a:xfrm>
            <a:off x="1905000" y="1502229"/>
            <a:ext cx="8382001" cy="4273782"/>
            <a:chOff x="1589314" y="1502229"/>
            <a:chExt cx="8382001" cy="4273782"/>
          </a:xfrm>
        </p:grpSpPr>
        <p:sp>
          <p:nvSpPr>
            <p:cNvPr id="5" name="TextBox 4"/>
            <p:cNvSpPr txBox="1"/>
            <p:nvPr/>
          </p:nvSpPr>
          <p:spPr>
            <a:xfrm>
              <a:off x="1589314" y="1502229"/>
              <a:ext cx="8175172" cy="923330"/>
            </a:xfrm>
            <a:prstGeom prst="rect">
              <a:avLst/>
            </a:prstGeom>
            <a:noFill/>
          </p:spPr>
          <p:txBody>
            <a:bodyPr wrap="square" rtlCol="0">
              <a:spAutoFit/>
            </a:bodyPr>
            <a:lstStyle/>
            <a:p>
              <a:r>
                <a:rPr lang="en-US" dirty="0" smtClean="0"/>
                <a:t>In this assignment, you will select one of your earlier papers and revise it. Revising a paper will give you the opportunity to reflect on your skills and to demonstrate the development of your skills over the course of the semester.</a:t>
              </a:r>
              <a:endParaRPr lang="en-US" dirty="0"/>
            </a:p>
          </p:txBody>
        </p:sp>
        <p:sp>
          <p:nvSpPr>
            <p:cNvPr id="6" name="TextBox 5"/>
            <p:cNvSpPr txBox="1"/>
            <p:nvPr/>
          </p:nvSpPr>
          <p:spPr>
            <a:xfrm>
              <a:off x="1589315" y="2678276"/>
              <a:ext cx="8382000" cy="646331"/>
            </a:xfrm>
            <a:prstGeom prst="rect">
              <a:avLst/>
            </a:prstGeom>
            <a:noFill/>
          </p:spPr>
          <p:txBody>
            <a:bodyPr wrap="square" rtlCol="0">
              <a:spAutoFit/>
            </a:bodyPr>
            <a:lstStyle/>
            <a:p>
              <a:r>
                <a:rPr lang="en-US" dirty="0" smtClean="0"/>
                <a:t>As you revise, add marginal commentary to your paper that details why you made changes you made.</a:t>
              </a:r>
              <a:endParaRPr lang="en-US" dirty="0"/>
            </a:p>
          </p:txBody>
        </p:sp>
        <p:sp>
          <p:nvSpPr>
            <p:cNvPr id="7" name="TextBox 6"/>
            <p:cNvSpPr txBox="1"/>
            <p:nvPr/>
          </p:nvSpPr>
          <p:spPr>
            <a:xfrm>
              <a:off x="1589314" y="3744686"/>
              <a:ext cx="7935686" cy="2031325"/>
            </a:xfrm>
            <a:prstGeom prst="rect">
              <a:avLst/>
            </a:prstGeom>
            <a:noFill/>
          </p:spPr>
          <p:txBody>
            <a:bodyPr wrap="square" rtlCol="0">
              <a:spAutoFit/>
            </a:bodyPr>
            <a:lstStyle/>
            <a:p>
              <a:r>
                <a:rPr lang="en-US" dirty="0" smtClean="0"/>
                <a:t>Consider the following questions as you revise and write your commentary:</a:t>
              </a:r>
            </a:p>
            <a:p>
              <a:pPr marL="285750" indent="-285750">
                <a:buFont typeface="Arial" panose="020B0604020202020204" pitchFamily="34" charset="0"/>
                <a:buChar char="•"/>
              </a:pPr>
              <a:r>
                <a:rPr lang="en-US" dirty="0" smtClean="0"/>
                <a:t>What advice did you get from your peers? From me? From other readers?</a:t>
              </a:r>
            </a:p>
            <a:p>
              <a:pPr marL="285750" indent="-285750">
                <a:buFont typeface="Arial" panose="020B0604020202020204" pitchFamily="34" charset="0"/>
                <a:buChar char="•"/>
              </a:pPr>
              <a:r>
                <a:rPr lang="en-US" dirty="0" smtClean="0"/>
                <a:t>Which advice did you decide to take, and which did you ignore? Why?</a:t>
              </a:r>
            </a:p>
            <a:p>
              <a:pPr marL="285750" indent="-285750">
                <a:buFont typeface="Arial" panose="020B0604020202020204" pitchFamily="34" charset="0"/>
                <a:buChar char="•"/>
              </a:pPr>
              <a:r>
                <a:rPr lang="en-US" dirty="0" smtClean="0"/>
                <a:t>Imagine that you had unlimited time to perfect this paper. What else would you do to make this paper even better, and why?</a:t>
              </a:r>
            </a:p>
            <a:p>
              <a:pPr marL="285750" indent="-285750">
                <a:buFont typeface="Arial" panose="020B0604020202020204" pitchFamily="34" charset="0"/>
                <a:buChar char="•"/>
              </a:pPr>
              <a:r>
                <a:rPr lang="en-US" dirty="0" smtClean="0"/>
                <a:t>What new ideas about writing or writing practices will you use in future courses?</a:t>
              </a:r>
              <a:endParaRPr lang="en-US" dirty="0"/>
            </a:p>
          </p:txBody>
        </p:sp>
      </p:grpSp>
    </p:spTree>
    <p:extLst>
      <p:ext uri="{BB962C8B-B14F-4D97-AF65-F5344CB8AC3E}">
        <p14:creationId xmlns:p14="http://schemas.microsoft.com/office/powerpoint/2010/main" val="4116925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Activity Instructions</a:t>
            </a:r>
            <a:endParaRPr lang="en-US" dirty="0"/>
          </a:p>
        </p:txBody>
      </p:sp>
      <p:sp>
        <p:nvSpPr>
          <p:cNvPr id="9" name="TextBox 8"/>
          <p:cNvSpPr txBox="1"/>
          <p:nvPr/>
        </p:nvSpPr>
        <p:spPr>
          <a:xfrm>
            <a:off x="1251856" y="1654630"/>
            <a:ext cx="9993086" cy="3477875"/>
          </a:xfrm>
          <a:prstGeom prst="rect">
            <a:avLst/>
          </a:prstGeom>
          <a:noFill/>
        </p:spPr>
        <p:txBody>
          <a:bodyPr wrap="square" rtlCol="0">
            <a:spAutoFit/>
          </a:bodyPr>
          <a:lstStyle/>
          <a:p>
            <a:pPr>
              <a:buSzPct val="150000"/>
            </a:pPr>
            <a:r>
              <a:rPr lang="en-US" sz="2000" dirty="0" smtClean="0"/>
              <a:t>Select a component of a course you teach (exam, paper, group project, in-class activity, homework, etc.)</a:t>
            </a:r>
          </a:p>
          <a:p>
            <a:pPr>
              <a:buSzPct val="150000"/>
            </a:pPr>
            <a:endParaRPr lang="en-US" sz="2000" dirty="0" smtClean="0"/>
          </a:p>
          <a:p>
            <a:pPr marL="342900" indent="-342900">
              <a:buSzPct val="150000"/>
              <a:buFont typeface="Arial" panose="020B0604020202020204" pitchFamily="34" charset="0"/>
              <a:buChar char="•"/>
            </a:pPr>
            <a:r>
              <a:rPr lang="en-US" sz="2000" dirty="0" smtClean="0"/>
              <a:t>What skills do students need in order to successfully complete this course component? </a:t>
            </a:r>
          </a:p>
          <a:p>
            <a:pPr>
              <a:buSzPct val="150000"/>
            </a:pPr>
            <a:endParaRPr lang="en-US" sz="2000" dirty="0" smtClean="0"/>
          </a:p>
          <a:p>
            <a:pPr marL="342900" indent="-342900">
              <a:buSzPct val="150000"/>
              <a:buFont typeface="Arial" panose="020B0604020202020204" pitchFamily="34" charset="0"/>
              <a:buChar char="•"/>
            </a:pPr>
            <a:r>
              <a:rPr lang="en-US" sz="2000" dirty="0" smtClean="0"/>
              <a:t>What will student need to know about their own learning so far in the course in order to complete this assignment? </a:t>
            </a:r>
          </a:p>
          <a:p>
            <a:pPr>
              <a:buSzPct val="150000"/>
            </a:pPr>
            <a:endParaRPr lang="en-US" sz="2000" dirty="0" smtClean="0"/>
          </a:p>
          <a:p>
            <a:pPr marL="342900" indent="-342900">
              <a:buSzPct val="150000"/>
              <a:buFont typeface="Arial" panose="020B0604020202020204" pitchFamily="34" charset="0"/>
              <a:buChar char="•"/>
            </a:pPr>
            <a:r>
              <a:rPr lang="en-US" sz="2000" dirty="0" smtClean="0"/>
              <a:t>What can you do to raise student’ self-awareness about the skills, levels of thinking, or processes needed to succeed at this component? Add something to your chosen course component that requires students to think meta-cognitively. (10-15 minutes)</a:t>
            </a:r>
            <a:endParaRPr lang="en-US" sz="2000" dirty="0"/>
          </a:p>
        </p:txBody>
      </p:sp>
      <p:sp>
        <p:nvSpPr>
          <p:cNvPr id="2" name="TextBox 1"/>
          <p:cNvSpPr txBox="1"/>
          <p:nvPr/>
        </p:nvSpPr>
        <p:spPr>
          <a:xfrm>
            <a:off x="2378528" y="468086"/>
            <a:ext cx="7739743" cy="461665"/>
          </a:xfrm>
          <a:prstGeom prst="rect">
            <a:avLst/>
          </a:prstGeom>
          <a:noFill/>
        </p:spPr>
        <p:txBody>
          <a:bodyPr wrap="square" rtlCol="0">
            <a:spAutoFit/>
          </a:bodyPr>
          <a:lstStyle/>
          <a:p>
            <a:pPr algn="ctr"/>
            <a:r>
              <a:rPr lang="en-US" sz="2400" b="1" dirty="0" smtClean="0"/>
              <a:t>Build Metacognitive Components into your Course </a:t>
            </a:r>
            <a:r>
              <a:rPr lang="en-US" sz="2400" b="1" dirty="0"/>
              <a:t>D</a:t>
            </a:r>
            <a:r>
              <a:rPr lang="en-US" sz="2400" b="1" dirty="0" smtClean="0"/>
              <a:t>esign</a:t>
            </a:r>
            <a:endParaRPr lang="en-US" sz="2400" b="1" dirty="0"/>
          </a:p>
        </p:txBody>
      </p:sp>
    </p:spTree>
    <p:extLst>
      <p:ext uri="{BB962C8B-B14F-4D97-AF65-F5344CB8AC3E}">
        <p14:creationId xmlns:p14="http://schemas.microsoft.com/office/powerpoint/2010/main" val="1707181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Workshop Goals</a:t>
            </a:r>
            <a:endParaRPr lang="en-US" dirty="0"/>
          </a:p>
        </p:txBody>
      </p:sp>
      <p:sp>
        <p:nvSpPr>
          <p:cNvPr id="8" name="Rectangle 7"/>
          <p:cNvSpPr/>
          <p:nvPr/>
        </p:nvSpPr>
        <p:spPr>
          <a:xfrm>
            <a:off x="1579419" y="800101"/>
            <a:ext cx="8624454" cy="4370427"/>
          </a:xfrm>
          <a:prstGeom prst="rect">
            <a:avLst/>
          </a:prstGeom>
        </p:spPr>
        <p:txBody>
          <a:bodyPr wrap="square">
            <a:spAutoFit/>
          </a:bodyPr>
          <a:lstStyle/>
          <a:p>
            <a:pPr algn="ctr"/>
            <a:r>
              <a:rPr lang="en-US" sz="3600" b="1" dirty="0" smtClean="0"/>
              <a:t>Workshop Goals</a:t>
            </a:r>
            <a:endParaRPr lang="en-US" sz="3600" b="1" dirty="0"/>
          </a:p>
          <a:p>
            <a:endParaRPr lang="en-US" dirty="0" smtClean="0"/>
          </a:p>
          <a:p>
            <a:pPr marL="457200" indent="-457200">
              <a:buFont typeface="Arial" panose="020B0604020202020204" pitchFamily="34" charset="0"/>
              <a:buChar char="•"/>
            </a:pPr>
            <a:r>
              <a:rPr lang="en-US" sz="3200" dirty="0" smtClean="0"/>
              <a:t>Understand the value of metacognition in aiding learning</a:t>
            </a:r>
          </a:p>
          <a:p>
            <a:pPr marL="457200" indent="-457200">
              <a:buFont typeface="Arial" panose="020B0604020202020204" pitchFamily="34" charset="0"/>
              <a:buChar char="•"/>
            </a:pPr>
            <a:r>
              <a:rPr lang="en-US" sz="3200" dirty="0" smtClean="0"/>
              <a:t>Translate the principles of metacognition to your own context</a:t>
            </a:r>
          </a:p>
          <a:p>
            <a:pPr marL="457200" indent="-457200">
              <a:buFont typeface="Arial" panose="020B0604020202020204" pitchFamily="34" charset="0"/>
              <a:buChar char="•"/>
            </a:pPr>
            <a:r>
              <a:rPr lang="en-US" sz="3200" dirty="0" smtClean="0"/>
              <a:t>Begin to develop an activity, assignment, and/or lesson to help students develop metacognitive skills</a:t>
            </a:r>
            <a:endParaRPr lang="en-US" sz="3200" dirty="0"/>
          </a:p>
        </p:txBody>
      </p:sp>
    </p:spTree>
    <p:extLst>
      <p:ext uri="{BB962C8B-B14F-4D97-AF65-F5344CB8AC3E}">
        <p14:creationId xmlns:p14="http://schemas.microsoft.com/office/powerpoint/2010/main" val="547096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hidden="1"/>
          <p:cNvSpPr>
            <a:spLocks noGrp="1"/>
          </p:cNvSpPr>
          <p:nvPr>
            <p:ph type="title" idx="4294967295"/>
          </p:nvPr>
        </p:nvSpPr>
        <p:spPr/>
        <p:txBody>
          <a:bodyPr/>
          <a:lstStyle/>
          <a:p>
            <a:r>
              <a:rPr lang="en-US" dirty="0" smtClean="0"/>
              <a:t>Word activity – first part</a:t>
            </a:r>
            <a:endParaRPr lang="en-US" dirty="0"/>
          </a:p>
        </p:txBody>
      </p:sp>
      <p:sp>
        <p:nvSpPr>
          <p:cNvPr id="2" name="TextBox 1"/>
          <p:cNvSpPr txBox="1"/>
          <p:nvPr/>
        </p:nvSpPr>
        <p:spPr>
          <a:xfrm>
            <a:off x="1168400" y="853440"/>
            <a:ext cx="9997440" cy="646331"/>
          </a:xfrm>
          <a:prstGeom prst="rect">
            <a:avLst/>
          </a:prstGeom>
          <a:noFill/>
        </p:spPr>
        <p:txBody>
          <a:bodyPr wrap="square" rtlCol="0">
            <a:spAutoFit/>
          </a:bodyPr>
          <a:lstStyle/>
          <a:p>
            <a:r>
              <a:rPr lang="en-US" dirty="0" smtClean="0"/>
              <a:t>Without writing anything down, endeavor to learn these words in order. At the conclusion of the study period, you will be asked to write them down from memory.</a:t>
            </a:r>
            <a:endParaRPr lang="en-US" dirty="0"/>
          </a:p>
        </p:txBody>
      </p:sp>
      <p:sp>
        <p:nvSpPr>
          <p:cNvPr id="3" name="TextBox 2"/>
          <p:cNvSpPr txBox="1"/>
          <p:nvPr/>
        </p:nvSpPr>
        <p:spPr>
          <a:xfrm>
            <a:off x="974290" y="2735179"/>
            <a:ext cx="10385659" cy="2308324"/>
          </a:xfrm>
          <a:prstGeom prst="rect">
            <a:avLst/>
          </a:prstGeom>
          <a:noFill/>
        </p:spPr>
        <p:txBody>
          <a:bodyPr wrap="square" rtlCol="0">
            <a:spAutoFit/>
          </a:bodyPr>
          <a:lstStyle/>
          <a:p>
            <a:pPr algn="ctr"/>
            <a:r>
              <a:rPr lang="en-US" sz="7200" dirty="0" smtClean="0"/>
              <a:t>SHE WAS FUN BUT SAD AND HID HER RED TOY BOX</a:t>
            </a:r>
            <a:endParaRPr lang="en-US" sz="7200" dirty="0"/>
          </a:p>
        </p:txBody>
      </p:sp>
    </p:spTree>
    <p:extLst>
      <p:ext uri="{BB962C8B-B14F-4D97-AF65-F5344CB8AC3E}">
        <p14:creationId xmlns:p14="http://schemas.microsoft.com/office/powerpoint/2010/main" val="409744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Blank</a:t>
            </a:r>
            <a:r>
              <a:rPr lang="en-US" baseline="0" dirty="0" smtClean="0"/>
              <a:t> slide 1</a:t>
            </a:r>
            <a:endParaRPr lang="en-US" dirty="0"/>
          </a:p>
        </p:txBody>
      </p:sp>
    </p:spTree>
    <p:extLst>
      <p:ext uri="{BB962C8B-B14F-4D97-AF65-F5344CB8AC3E}">
        <p14:creationId xmlns:p14="http://schemas.microsoft.com/office/powerpoint/2010/main" val="2718088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hidden="1"/>
          <p:cNvSpPr>
            <a:spLocks noGrp="1"/>
          </p:cNvSpPr>
          <p:nvPr>
            <p:ph type="title" idx="4294967295"/>
          </p:nvPr>
        </p:nvSpPr>
        <p:spPr/>
        <p:txBody>
          <a:bodyPr/>
          <a:lstStyle/>
          <a:p>
            <a:r>
              <a:rPr lang="en-US" dirty="0" smtClean="0"/>
              <a:t>Word activity – second part</a:t>
            </a:r>
            <a:endParaRPr lang="en-US" dirty="0"/>
          </a:p>
        </p:txBody>
      </p:sp>
      <p:sp>
        <p:nvSpPr>
          <p:cNvPr id="2" name="TextBox 1"/>
          <p:cNvSpPr txBox="1"/>
          <p:nvPr/>
        </p:nvSpPr>
        <p:spPr>
          <a:xfrm>
            <a:off x="1168400" y="853440"/>
            <a:ext cx="9997440" cy="646331"/>
          </a:xfrm>
          <a:prstGeom prst="rect">
            <a:avLst/>
          </a:prstGeom>
          <a:noFill/>
        </p:spPr>
        <p:txBody>
          <a:bodyPr wrap="square" rtlCol="0">
            <a:spAutoFit/>
          </a:bodyPr>
          <a:lstStyle/>
          <a:p>
            <a:r>
              <a:rPr lang="en-US" dirty="0"/>
              <a:t>Without writing anything down, endeavor to learn these words in order. At the conclusion of the study period, you will be asked to write them down from memory.</a:t>
            </a:r>
          </a:p>
        </p:txBody>
      </p:sp>
      <p:sp>
        <p:nvSpPr>
          <p:cNvPr id="3" name="TextBox 2"/>
          <p:cNvSpPr txBox="1"/>
          <p:nvPr/>
        </p:nvSpPr>
        <p:spPr>
          <a:xfrm>
            <a:off x="974290" y="2638926"/>
            <a:ext cx="10385659" cy="2308324"/>
          </a:xfrm>
          <a:prstGeom prst="rect">
            <a:avLst/>
          </a:prstGeom>
          <a:noFill/>
        </p:spPr>
        <p:txBody>
          <a:bodyPr wrap="square" rtlCol="0">
            <a:spAutoFit/>
          </a:bodyPr>
          <a:lstStyle/>
          <a:p>
            <a:pPr algn="ctr"/>
            <a:r>
              <a:rPr lang="en-US" sz="7200" dirty="0" smtClean="0"/>
              <a:t>PAT SIN BOY DEN HUG WAS CAT WRY ODD MAD ICY</a:t>
            </a:r>
            <a:endParaRPr lang="en-US" sz="7200" dirty="0"/>
          </a:p>
        </p:txBody>
      </p:sp>
    </p:spTree>
    <p:extLst>
      <p:ext uri="{BB962C8B-B14F-4D97-AF65-F5344CB8AC3E}">
        <p14:creationId xmlns:p14="http://schemas.microsoft.com/office/powerpoint/2010/main" val="152578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Blank slide 2</a:t>
            </a:r>
            <a:endParaRPr lang="en-US" dirty="0"/>
          </a:p>
        </p:txBody>
      </p:sp>
    </p:spTree>
    <p:extLst>
      <p:ext uri="{BB962C8B-B14F-4D97-AF65-F5344CB8AC3E}">
        <p14:creationId xmlns:p14="http://schemas.microsoft.com/office/powerpoint/2010/main" val="1073302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hidden="1"/>
          <p:cNvSpPr>
            <a:spLocks noGrp="1"/>
          </p:cNvSpPr>
          <p:nvPr>
            <p:ph type="title" idx="4294967295"/>
          </p:nvPr>
        </p:nvSpPr>
        <p:spPr/>
        <p:txBody>
          <a:bodyPr/>
          <a:lstStyle/>
          <a:p>
            <a:r>
              <a:rPr lang="en-US" dirty="0" smtClean="0"/>
              <a:t>Word activity – third</a:t>
            </a:r>
            <a:r>
              <a:rPr lang="en-US" baseline="0" dirty="0" smtClean="0"/>
              <a:t> part</a:t>
            </a:r>
            <a:endParaRPr lang="en-US" dirty="0"/>
          </a:p>
        </p:txBody>
      </p:sp>
      <p:sp>
        <p:nvSpPr>
          <p:cNvPr id="2" name="TextBox 1"/>
          <p:cNvSpPr txBox="1"/>
          <p:nvPr/>
        </p:nvSpPr>
        <p:spPr>
          <a:xfrm>
            <a:off x="1168400" y="853440"/>
            <a:ext cx="9997440" cy="646331"/>
          </a:xfrm>
          <a:prstGeom prst="rect">
            <a:avLst/>
          </a:prstGeom>
          <a:noFill/>
        </p:spPr>
        <p:txBody>
          <a:bodyPr wrap="square" rtlCol="0">
            <a:spAutoFit/>
          </a:bodyPr>
          <a:lstStyle/>
          <a:p>
            <a:r>
              <a:rPr lang="en-US" dirty="0"/>
              <a:t>Without writing anything down, endeavor to learn these words in order. At the conclusion of the study period, you will be asked to write them down from memory.</a:t>
            </a:r>
          </a:p>
        </p:txBody>
      </p:sp>
      <p:sp>
        <p:nvSpPr>
          <p:cNvPr id="3" name="TextBox 2"/>
          <p:cNvSpPr txBox="1"/>
          <p:nvPr/>
        </p:nvSpPr>
        <p:spPr>
          <a:xfrm>
            <a:off x="974290" y="2446421"/>
            <a:ext cx="10385659" cy="2308324"/>
          </a:xfrm>
          <a:prstGeom prst="rect">
            <a:avLst/>
          </a:prstGeom>
          <a:noFill/>
        </p:spPr>
        <p:txBody>
          <a:bodyPr wrap="square" rtlCol="0">
            <a:spAutoFit/>
          </a:bodyPr>
          <a:lstStyle/>
          <a:p>
            <a:pPr algn="ctr"/>
            <a:r>
              <a:rPr lang="en-US" sz="7200" dirty="0" smtClean="0"/>
              <a:t>BAP ERK MIR SEG POL GUA NUC ROM LAR ZAX FRU</a:t>
            </a:r>
            <a:endParaRPr lang="en-US" sz="7200" dirty="0"/>
          </a:p>
        </p:txBody>
      </p:sp>
    </p:spTree>
    <p:extLst>
      <p:ext uri="{BB962C8B-B14F-4D97-AF65-F5344CB8AC3E}">
        <p14:creationId xmlns:p14="http://schemas.microsoft.com/office/powerpoint/2010/main" val="339790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smtClean="0"/>
              <a:t>Blank slide 3</a:t>
            </a:r>
            <a:endParaRPr lang="en-US" dirty="0"/>
          </a:p>
        </p:txBody>
      </p:sp>
    </p:spTree>
    <p:extLst>
      <p:ext uri="{BB962C8B-B14F-4D97-AF65-F5344CB8AC3E}">
        <p14:creationId xmlns:p14="http://schemas.microsoft.com/office/powerpoint/2010/main" val="1081482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idx="4294967295"/>
          </p:nvPr>
        </p:nvSpPr>
        <p:spPr/>
        <p:txBody>
          <a:bodyPr/>
          <a:lstStyle/>
          <a:p>
            <a:r>
              <a:rPr lang="en-US" dirty="0" smtClean="0"/>
              <a:t>Prompt: How do students learn?</a:t>
            </a:r>
            <a:endParaRPr lang="en-US" dirty="0"/>
          </a:p>
        </p:txBody>
      </p:sp>
      <p:pic>
        <p:nvPicPr>
          <p:cNvPr id="4" name="Picture 3" descr="A brain with points of light on its surface that represent neurons and neural connecti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6386" y="1534161"/>
            <a:ext cx="5821216" cy="4020700"/>
          </a:xfrm>
          <a:prstGeom prst="rect">
            <a:avLst/>
          </a:prstGeom>
        </p:spPr>
      </p:pic>
      <p:sp>
        <p:nvSpPr>
          <p:cNvPr id="5" name="TextBox 4"/>
          <p:cNvSpPr txBox="1"/>
          <p:nvPr/>
        </p:nvSpPr>
        <p:spPr>
          <a:xfrm>
            <a:off x="497840" y="2421126"/>
            <a:ext cx="4988560" cy="2246769"/>
          </a:xfrm>
          <a:prstGeom prst="rect">
            <a:avLst/>
          </a:prstGeom>
          <a:noFill/>
        </p:spPr>
        <p:txBody>
          <a:bodyPr wrap="square" rtlCol="0">
            <a:spAutoFit/>
          </a:bodyPr>
          <a:lstStyle/>
          <a:p>
            <a:r>
              <a:rPr lang="en-US" sz="2800" dirty="0" smtClean="0"/>
              <a:t>How do your students learn the material in your course? How do they study? Do they study effectively? What strategies best support their learning?</a:t>
            </a:r>
            <a:endParaRPr lang="en-US" sz="2800" dirty="0"/>
          </a:p>
        </p:txBody>
      </p:sp>
    </p:spTree>
    <p:extLst>
      <p:ext uri="{BB962C8B-B14F-4D97-AF65-F5344CB8AC3E}">
        <p14:creationId xmlns:p14="http://schemas.microsoft.com/office/powerpoint/2010/main" val="2370170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1184</Words>
  <Application>Microsoft Macintosh PowerPoint</Application>
  <PresentationFormat>Widescreen</PresentationFormat>
  <Paragraphs>136</Paragraphs>
  <Slides>18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Enhancing Student Learning Through Metacognition</vt:lpstr>
      <vt:lpstr>Workshop Goals</vt:lpstr>
      <vt:lpstr>Word activity – first part</vt:lpstr>
      <vt:lpstr>Blank slide 1</vt:lpstr>
      <vt:lpstr>Word activity – second part</vt:lpstr>
      <vt:lpstr>Blank slide 2</vt:lpstr>
      <vt:lpstr>Word activity – third part</vt:lpstr>
      <vt:lpstr>Blank slide 3</vt:lpstr>
      <vt:lpstr>Prompt: How do students learn?</vt:lpstr>
      <vt:lpstr>Metacognition definition</vt:lpstr>
      <vt:lpstr>Bloom’s Taxonomy</vt:lpstr>
      <vt:lpstr>Some caveats</vt:lpstr>
      <vt:lpstr>Blank slide 4</vt:lpstr>
      <vt:lpstr>Passive study Behaviors</vt:lpstr>
      <vt:lpstr>Active Study Behaviors</vt:lpstr>
      <vt:lpstr>Exam Wrapper</vt:lpstr>
      <vt:lpstr>Reflective Writing</vt:lpstr>
      <vt:lpstr>Activity Instructions</vt:lpstr>
    </vt:vector>
  </TitlesOfParts>
  <Company>University of Virginia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Streifer, Adriana C. (acs6h)</dc:creator>
  <cp:lastModifiedBy>Eric McGregor</cp:lastModifiedBy>
  <cp:revision>71</cp:revision>
  <dcterms:created xsi:type="dcterms:W3CDTF">2017-01-26T20:06:27Z</dcterms:created>
  <dcterms:modified xsi:type="dcterms:W3CDTF">2018-10-27T19:26:46Z</dcterms:modified>
</cp:coreProperties>
</file>